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45C"/>
    <a:srgbClr val="DD6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2032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456CF-E472-3348-9A7D-CBA5DA244D1D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B498-E404-BC4D-97B3-29F01CBE2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9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54111-AFF8-0B41-8A9F-D9ACD33405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2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1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7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4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1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1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6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3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ic.datasciencedojo.com/wp-content/uploads/PythonBeautifulSoup-04.png" TargetMode="Externa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ebdata-scraping.com/web-scraping-trending-technique-in-data-scienc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7" Type="http://schemas.openxmlformats.org/officeDocument/2006/relationships/hyperlink" Target="http://thefreethoughtproject.com/driving-behavior-free-download-government-mandate-connected-cars/" TargetMode="External"/><Relationship Id="rId8" Type="http://schemas.openxmlformats.org/officeDocument/2006/relationships/hyperlink" Target="https://www.providenceri.com/assessor" TargetMode="External"/><Relationship Id="rId9" Type="http://schemas.openxmlformats.org/officeDocument/2006/relationships/hyperlink" Target="http://cliparts.co/question-mark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hyperlink" Target="https://www.etsy.com/listing/223539922/funny-twin-outfits-copy-paste-twin" TargetMode="External"/><Relationship Id="rId7" Type="http://schemas.openxmlformats.org/officeDocument/2006/relationships/hyperlink" Target="https://www.pinterest.com/pin/434104851559735489/" TargetMode="External"/><Relationship Id="rId8" Type="http://schemas.openxmlformats.org/officeDocument/2006/relationships/hyperlink" Target="http://lifesapizzapie.info/2012/08/" TargetMode="External"/><Relationship Id="rId9" Type="http://schemas.openxmlformats.org/officeDocument/2006/relationships/hyperlink" Target="https://www.pinterest.com/pin/353251164497601186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mport.io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://www.import.io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hrome.google.com/webstore/detail/advanced-web-scraper/gpolcofcjjiooogejfbaamdgmgfehgff?hl=en-U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hyperlink" Target="https://singbookswithemily.wordpress.com/2015/03/05/beautiful-soup-a-singable-illustrated-poem-from-alice-in-wonderland/" TargetMode="External"/><Relationship Id="rId5" Type="http://schemas.openxmlformats.org/officeDocument/2006/relationships/hyperlink" Target="https://realpython.com/learn/python-first-step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.ytimg.com/vi/hlLUa1-1SUk/maxresdefault.jp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romptcloud.com/blog/is-data-scraping-ethical" TargetMode="External"/><Relationship Id="rId3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i.kinja-img.com/gawker-media/image/upload/t_original/lxblomme8ztucwzaavdh.jpg" TargetMode="External"/><Relationship Id="rId5" Type="http://schemas.openxmlformats.org/officeDocument/2006/relationships/hyperlink" Target="https://courses.cs.washington.edu/courses/cse190m/07sp/lectures/slides/08-dom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65" y="5153425"/>
            <a:ext cx="2445994" cy="63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57577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Intro to Web Scraping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25627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Albie</a:t>
            </a:r>
            <a:r>
              <a:rPr lang="en-US" sz="2800" dirty="0" smtClean="0">
                <a:solidFill>
                  <a:srgbClr val="48545C"/>
                </a:solidFill>
                <a:latin typeface="Gotham-Book"/>
                <a:cs typeface="Gotham-Book"/>
              </a:rPr>
              <a:t> Brown ‘16 and Will Newman</a:t>
            </a:r>
          </a:p>
          <a:p>
            <a:pPr algn="ctr"/>
            <a:r>
              <a:rPr lang="en-US" sz="2000" dirty="0" smtClean="0">
                <a:solidFill>
                  <a:srgbClr val="48545C"/>
                </a:solidFill>
                <a:latin typeface="Gotham-Book"/>
                <a:cs typeface="Gotham-Book"/>
              </a:rPr>
              <a:t>from</a:t>
            </a:r>
            <a:endParaRPr lang="en-US" sz="2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1" name="Picture 10" descr="scraper-5211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68" y="2524773"/>
            <a:ext cx="1768806" cy="13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Step 4: Beautiful Soup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82" y="657011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Image: </a:t>
            </a:r>
            <a:r>
              <a:rPr lang="en-US" sz="1200" dirty="0" smtClean="0">
                <a:solidFill>
                  <a:srgbClr val="48545C"/>
                </a:solidFill>
                <a:hlinkClick r:id="rId2"/>
              </a:rPr>
              <a:t>https://static.datasciencedojo.com/wp-content/uploads/PythonBeautifulSoup-04.png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1368" y="6710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8545C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309507" y="1056098"/>
            <a:ext cx="4530121" cy="3689691"/>
            <a:chOff x="1637074" y="1136314"/>
            <a:chExt cx="5913591" cy="4816499"/>
          </a:xfrm>
        </p:grpSpPr>
        <p:pic>
          <p:nvPicPr>
            <p:cNvPr id="3" name="Picture 2" descr="PythonBeautifulSoup-0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074" y="1136314"/>
              <a:ext cx="5913591" cy="481649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484702" y="4331370"/>
              <a:ext cx="258456" cy="387684"/>
            </a:xfrm>
            <a:prstGeom prst="rect">
              <a:avLst/>
            </a:prstGeom>
            <a:solidFill>
              <a:srgbClr val="DD64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8545C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2681" y="4719054"/>
              <a:ext cx="258456" cy="387684"/>
            </a:xfrm>
            <a:prstGeom prst="rect">
              <a:avLst/>
            </a:prstGeom>
            <a:solidFill>
              <a:srgbClr val="DD64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8545C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03537" y="4677612"/>
              <a:ext cx="258456" cy="387684"/>
            </a:xfrm>
            <a:prstGeom prst="rect">
              <a:avLst/>
            </a:prstGeom>
            <a:solidFill>
              <a:srgbClr val="DD64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8545C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37726" y="4077370"/>
              <a:ext cx="258456" cy="320840"/>
            </a:xfrm>
            <a:prstGeom prst="rect">
              <a:avLst/>
            </a:prstGeom>
            <a:solidFill>
              <a:srgbClr val="DD64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8545C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517628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8545C"/>
                </a:solidFill>
                <a:latin typeface="Gotham-Book"/>
                <a:cs typeface="Gotham-Book"/>
              </a:rPr>
              <a:t>https://</a:t>
            </a:r>
            <a:r>
              <a:rPr lang="en-US" sz="24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github.com</a:t>
            </a:r>
            <a:r>
              <a:rPr lang="en-US" sz="2400" dirty="0" smtClean="0">
                <a:solidFill>
                  <a:srgbClr val="48545C"/>
                </a:solidFill>
                <a:latin typeface="Gotham-Book"/>
                <a:cs typeface="Gotham-Book"/>
              </a:rPr>
              <a:t>/</a:t>
            </a:r>
            <a:r>
              <a:rPr lang="en-US" sz="24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albiebrown</a:t>
            </a:r>
            <a:r>
              <a:rPr lang="en-US" sz="2400" dirty="0" smtClean="0">
                <a:solidFill>
                  <a:srgbClr val="48545C"/>
                </a:solidFill>
                <a:latin typeface="Gotham-Book"/>
                <a:cs typeface="Gotham-Book"/>
              </a:rPr>
              <a:t>/Scraping-Workshop</a:t>
            </a:r>
            <a:endParaRPr lang="en-US" sz="24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423514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witter_circle_color-256.png"/>
          <p:cNvPicPr>
            <a:picLocks noChangeAspect="1"/>
          </p:cNvPicPr>
          <p:nvPr/>
        </p:nvPicPr>
        <p:blipFill>
          <a:blip r:embed="rId3">
            <a:biLevel thresh="7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38" y="4291800"/>
            <a:ext cx="607149" cy="607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47891" y="3759498"/>
            <a:ext cx="2478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8545C"/>
                </a:solidFill>
                <a:latin typeface="Gotham-Book"/>
                <a:cs typeface="Gotham-Book"/>
              </a:rPr>
              <a:t>/</a:t>
            </a:r>
            <a:r>
              <a:rPr lang="en-US" sz="2000" dirty="0" err="1">
                <a:solidFill>
                  <a:srgbClr val="48545C"/>
                </a:solidFill>
                <a:latin typeface="Gotham-Book"/>
                <a:cs typeface="Gotham-Book"/>
              </a:rPr>
              <a:t>ParkWithSpotter</a:t>
            </a:r>
            <a:endParaRPr lang="en-US" sz="2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7891" y="4386544"/>
            <a:ext cx="267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8545C"/>
                </a:solidFill>
                <a:latin typeface="Gotham-Book"/>
                <a:cs typeface="Gotham-Book"/>
              </a:rPr>
              <a:t>@</a:t>
            </a:r>
            <a:r>
              <a:rPr lang="en-US" sz="20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ParkWithSpotter</a:t>
            </a:r>
            <a:endParaRPr lang="en-US" sz="2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5" name="Picture 4" descr="facebook-icon--basic-round-social-iconset--s-icons-7.png"/>
          <p:cNvPicPr>
            <a:picLocks noChangeAspect="1"/>
          </p:cNvPicPr>
          <p:nvPr/>
        </p:nvPicPr>
        <p:blipFill>
          <a:blip r:embed="rId4">
            <a:biLevel thresh="7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08" y="3673656"/>
            <a:ext cx="544787" cy="5447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7891" y="5047979"/>
            <a:ext cx="2594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8545C"/>
                </a:solidFill>
                <a:latin typeface="Gotham-Book"/>
                <a:cs typeface="Gotham-Book"/>
              </a:rPr>
              <a:t>@</a:t>
            </a:r>
            <a:r>
              <a:rPr lang="en-US" sz="20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ParkWithSpotter</a:t>
            </a:r>
            <a:endParaRPr lang="en-US" sz="2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2" name="Picture 1" descr="circle-instagram-logo-icon_254635.png"/>
          <p:cNvPicPr>
            <a:picLocks noChangeAspect="1"/>
          </p:cNvPicPr>
          <p:nvPr/>
        </p:nvPicPr>
        <p:blipFill>
          <a:blip r:embed="rId5">
            <a:biLevel thresh="7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33" y="4953487"/>
            <a:ext cx="591500" cy="591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214854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Albie</a:t>
            </a:r>
            <a:r>
              <a:rPr lang="en-US" sz="2800" dirty="0" smtClean="0">
                <a:solidFill>
                  <a:srgbClr val="48545C"/>
                </a:solidFill>
                <a:latin typeface="Gotham-Book"/>
                <a:cs typeface="Gotham-Book"/>
              </a:rPr>
              <a:t> Brown</a:t>
            </a:r>
          </a:p>
          <a:p>
            <a:pPr algn="ctr"/>
            <a:r>
              <a:rPr lang="en-US" sz="28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hello@parkwithspotter.com</a:t>
            </a:r>
            <a:endParaRPr lang="en-US" sz="2800" dirty="0" smtClean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Q&amp;A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4159306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What is scraping?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5" name="Picture 4" descr="Web-Scraping-Pro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6" y="1713351"/>
            <a:ext cx="8890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8100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Image: </a:t>
            </a:r>
            <a:r>
              <a:rPr lang="en-US" sz="1200" dirty="0" smtClean="0">
                <a:solidFill>
                  <a:srgbClr val="48545C"/>
                </a:solidFill>
                <a:hlinkClick r:id="rId3"/>
              </a:rPr>
              <a:t>http://webdata-scraping.com/web-scraping-trending-technique-in-data-science/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7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Uses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6" y="1437358"/>
            <a:ext cx="4587277" cy="29530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685" y="1068026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Atlas of Innovation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7" name="Picture 6" descr="assesso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r="32017"/>
          <a:stretch/>
        </p:blipFill>
        <p:spPr>
          <a:xfrm>
            <a:off x="280735" y="4965661"/>
            <a:ext cx="4587277" cy="13151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8612" y="4593919"/>
            <a:ext cx="264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Property Tax Records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0" name="Picture 9" descr="Fed-Mandating-that-Cars-Broadcast-Speed-and-Location-Data-Promise-Not-to-Use-it-Against-Yo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77" y="1528153"/>
            <a:ext cx="3717625" cy="19341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56552" y="1068026"/>
            <a:ext cx="291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Vehicle Location Trends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378" y="3952054"/>
            <a:ext cx="3717624" cy="12837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31394" y="3564368"/>
            <a:ext cx="162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Social Media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6" name="Picture 15" descr="8i65rMaB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85" y="5292073"/>
            <a:ext cx="1379914" cy="1034936"/>
          </a:xfrm>
          <a:prstGeom prst="rect">
            <a:avLst/>
          </a:prstGeom>
        </p:spPr>
      </p:pic>
      <p:pic>
        <p:nvPicPr>
          <p:cNvPr id="17" name="Picture 16" descr="8i65rMaB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3" y="5400136"/>
            <a:ext cx="1379914" cy="103493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3582" y="639633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7"/>
              </a:rPr>
              <a:t>http://thefreethoughtproject.com/driving-behavior-free-download-government-mandate-connected-cars/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8"/>
              </a:rPr>
              <a:t>https://www.providenceri.com/assessor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9"/>
              </a:rPr>
              <a:t>http://cliparts.co/question-marks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65368" y="6069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9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Method 1: Copy + Paste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17061" y="1433166"/>
            <a:ext cx="6122758" cy="4576965"/>
            <a:chOff x="1523147" y="1428687"/>
            <a:chExt cx="6122758" cy="4576965"/>
          </a:xfrm>
        </p:grpSpPr>
        <p:pic>
          <p:nvPicPr>
            <p:cNvPr id="2" name="Picture 1" descr="dc6d7ef631d764d69998dd1d5f596ec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440" y="1433166"/>
              <a:ext cx="3067465" cy="2284282"/>
            </a:xfrm>
            <a:prstGeom prst="rect">
              <a:avLst/>
            </a:prstGeom>
          </p:spPr>
        </p:pic>
        <p:pic>
          <p:nvPicPr>
            <p:cNvPr id="3" name="Picture 2" descr="1e12017a096749ea9b0bfe9d5c29f907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147" y="1428687"/>
              <a:ext cx="3067466" cy="2288761"/>
            </a:xfrm>
            <a:prstGeom prst="rect">
              <a:avLst/>
            </a:prstGeom>
          </p:spPr>
        </p:pic>
        <p:pic>
          <p:nvPicPr>
            <p:cNvPr id="7" name="Picture 6" descr="copy_past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612" y="3716892"/>
              <a:ext cx="3055293" cy="2288075"/>
            </a:xfrm>
            <a:prstGeom prst="rect">
              <a:avLst/>
            </a:prstGeom>
          </p:spPr>
        </p:pic>
        <p:pic>
          <p:nvPicPr>
            <p:cNvPr id="8" name="Picture 7" descr="il_fullxfull.731131016_5yiu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0" r="6010"/>
            <a:stretch/>
          </p:blipFill>
          <p:spPr>
            <a:xfrm>
              <a:off x="1523147" y="3717448"/>
              <a:ext cx="3068521" cy="2288204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3582" y="64132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6"/>
              </a:rPr>
              <a:t>https://www.etsy.com/listing/223539922/funny-twin-outfits-copy-paste-twin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7"/>
              </a:rPr>
              <a:t>https://www.pinterest.com/pin/434104851559735489/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8"/>
              </a:rPr>
              <a:t>http://lifesapizzapie.info/2012/08/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9"/>
              </a:rPr>
              <a:t>https://www.pinterest.com/pin/353251164497601186/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8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Method 2: Software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82" y="639633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2"/>
              </a:rPr>
              <a:t>https://chrome.google.com/webstore/detail/advanced-web-scraper/gpolcofcjjiooogejfbaamdgmgfehgff?hl=en-US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r>
              <a:rPr lang="en-US" sz="1200" dirty="0" smtClean="0">
                <a:solidFill>
                  <a:srgbClr val="48545C"/>
                </a:solidFill>
                <a:hlinkClick r:id="rId3"/>
              </a:rPr>
              <a:t>http://import.io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0" y="2264908"/>
            <a:ext cx="3797513" cy="2373446"/>
          </a:xfrm>
          <a:prstGeom prst="rect">
            <a:avLst/>
          </a:prstGeom>
        </p:spPr>
      </p:pic>
      <p:sp>
        <p:nvSpPr>
          <p:cNvPr id="6" name="TextBox 5">
            <a:hlinkClick r:id="rId2"/>
          </p:cNvPr>
          <p:cNvSpPr txBox="1"/>
          <p:nvPr/>
        </p:nvSpPr>
        <p:spPr>
          <a:xfrm>
            <a:off x="939203" y="1895576"/>
            <a:ext cx="228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  <a:hlinkClick r:id="rId2"/>
              </a:rPr>
              <a:t>Chrome Extension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2" name="TextBox 11">
            <a:hlinkClick r:id="rId2"/>
          </p:cNvPr>
          <p:cNvSpPr txBox="1"/>
          <p:nvPr/>
        </p:nvSpPr>
        <p:spPr>
          <a:xfrm>
            <a:off x="5893443" y="1863310"/>
            <a:ext cx="131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  <a:hlinkClick r:id="rId5"/>
              </a:rPr>
              <a:t>import.io</a:t>
            </a:r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*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3" name="Picture 12" descr="W07a-hero_NE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72" y="3011466"/>
            <a:ext cx="3961580" cy="1953606"/>
          </a:xfrm>
          <a:prstGeom prst="rect">
            <a:avLst/>
          </a:prstGeom>
        </p:spPr>
      </p:pic>
      <p:pic>
        <p:nvPicPr>
          <p:cNvPr id="14" name="Picture 13" descr="import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159" y="2102819"/>
            <a:ext cx="4202993" cy="12440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1674" y="4940559"/>
            <a:ext cx="177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8545C"/>
                </a:solidFill>
                <a:latin typeface="Gotham-Book"/>
                <a:cs typeface="Gotham-Book"/>
              </a:rPr>
              <a:t>*free student plan</a:t>
            </a:r>
            <a:endParaRPr lang="en-US" sz="14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30598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Method 3: DIY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2" name="Picture 1" descr="beautiful-soup-can-w-mock-turtle-coi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2551" r="4889" b="2739"/>
          <a:stretch/>
        </p:blipFill>
        <p:spPr>
          <a:xfrm>
            <a:off x="1778000" y="1684421"/>
            <a:ext cx="2286000" cy="3596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7596" y="2677060"/>
            <a:ext cx="8233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rgbClr val="48545C"/>
                </a:solidFill>
              </a:rPr>
              <a:t>+</a:t>
            </a:r>
            <a:endParaRPr lang="en-US" sz="10000" dirty="0">
              <a:solidFill>
                <a:srgbClr val="48545C"/>
              </a:solidFill>
            </a:endParaRPr>
          </a:p>
        </p:txBody>
      </p:sp>
      <p:pic>
        <p:nvPicPr>
          <p:cNvPr id="7" name="Picture 6" descr="python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58" y="2303012"/>
            <a:ext cx="3520399" cy="23762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582" y="639633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4"/>
              </a:rPr>
              <a:t>https://singbookswithemily.wordpress.com/2015/03/05/beautiful-soup-a-singable-illustrated-poem-from-alice-in-wonderland/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r>
              <a:rPr lang="en-US" sz="1200" dirty="0" smtClean="0">
                <a:solidFill>
                  <a:srgbClr val="48545C"/>
                </a:solidFill>
                <a:hlinkClick r:id="rId5"/>
              </a:rPr>
              <a:t>https://realpython.com/learn/python-first-steps/</a:t>
            </a:r>
            <a:endParaRPr lang="en-US" sz="1200" dirty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2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Step 1: Pick a web target!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582" y="658348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2"/>
              </a:rPr>
              <a:t>https://i.ytimg.com/vi/hlLUa1-1SUk/maxresdefault.jpg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pic>
        <p:nvPicPr>
          <p:cNvPr id="6" name="Picture 5" descr="maxresdefault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63" b="99907" l="11042" r="91042">
                        <a14:foregroundMark x1="40365" y1="78611" x2="39479" y2="90556"/>
                        <a14:foregroundMark x1="38750" y1="89259" x2="36823" y2="97593"/>
                        <a14:foregroundMark x1="38594" y1="95741" x2="38594" y2="95741"/>
                        <a14:foregroundMark x1="38594" y1="97593" x2="38594" y2="97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5" y="865674"/>
            <a:ext cx="6269789" cy="3526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14" y="4324628"/>
            <a:ext cx="8422319" cy="21055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2982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Step 2: Get permission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806721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Gotham-Book"/>
                <a:cs typeface="Gotham-Book"/>
              </a:rPr>
              <a:t>Read this: http://</a:t>
            </a:r>
            <a:r>
              <a:rPr lang="en-US" dirty="0" err="1" smtClean="0">
                <a:latin typeface="Gotham-Book"/>
                <a:cs typeface="Gotham-Book"/>
              </a:rPr>
              <a:t>robertorocha.info</a:t>
            </a:r>
            <a:r>
              <a:rPr lang="en-US" dirty="0" smtClean="0">
                <a:latin typeface="Gotham-Book"/>
                <a:cs typeface="Gotham-Book"/>
              </a:rPr>
              <a:t>/on-the-ethics-of-web-scraping/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Image: </a:t>
            </a:r>
            <a:r>
              <a:rPr lang="en-US" sz="1200" dirty="0" smtClean="0">
                <a:solidFill>
                  <a:srgbClr val="48545C"/>
                </a:solidFill>
                <a:hlinkClick r:id="rId2"/>
              </a:rPr>
              <a:t>https://www.promptcloud.com/blog/is-data-scraping-ethical</a:t>
            </a:r>
            <a:endParaRPr lang="en-US" sz="1200" dirty="0" smtClean="0">
              <a:solidFill>
                <a:srgbClr val="48545C"/>
              </a:solidFill>
            </a:endParaRPr>
          </a:p>
        </p:txBody>
      </p:sp>
      <p:pic>
        <p:nvPicPr>
          <p:cNvPr id="7" name="Picture 6" descr="abstract-1231889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44" y="1287726"/>
            <a:ext cx="6122024" cy="431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2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Step 3: Inspect the DOM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63131" y="1376947"/>
            <a:ext cx="7432763" cy="4181461"/>
            <a:chOff x="1515978" y="1596415"/>
            <a:chExt cx="5997074" cy="3373783"/>
          </a:xfrm>
        </p:grpSpPr>
        <p:pic>
          <p:nvPicPr>
            <p:cNvPr id="2" name="Picture 1" descr="lxblomme8ztucwzaavdh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78" y="1596415"/>
              <a:ext cx="5997074" cy="337378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778000" y="4117474"/>
              <a:ext cx="1751264" cy="574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rgbClr val="48545C"/>
                </a:solidFill>
              </a:endParaRPr>
            </a:p>
          </p:txBody>
        </p:sp>
      </p:grpSp>
      <p:pic>
        <p:nvPicPr>
          <p:cNvPr id="8" name="Picture 7" descr="d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2" y="3175891"/>
            <a:ext cx="3361959" cy="4156428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10" name="Rectangle 9"/>
          <p:cNvSpPr/>
          <p:nvPr/>
        </p:nvSpPr>
        <p:spPr>
          <a:xfrm>
            <a:off x="13582" y="6436439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4"/>
              </a:rPr>
              <a:t>https://i.kinja-img.com/gawker-media/image/upload/t_original/lxblomme8ztucwzaavdh.jpg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r>
              <a:rPr lang="en-US" sz="1200" dirty="0" smtClean="0">
                <a:solidFill>
                  <a:srgbClr val="48545C"/>
                </a:solidFill>
                <a:hlinkClick r:id="rId5"/>
              </a:rPr>
              <a:t>https://courses.cs.washington.edu/courses/cse190m/07sp/lectures/slides/08-dom.html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1368" y="6710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18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413</Words>
  <Application>Microsoft Macintosh PowerPoint</Application>
  <PresentationFormat>On-screen Show (4:3)</PresentationFormat>
  <Paragraphs>41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Urban School</dc:creator>
  <cp:lastModifiedBy>Urban School</cp:lastModifiedBy>
  <cp:revision>68</cp:revision>
  <dcterms:created xsi:type="dcterms:W3CDTF">2017-03-03T20:40:48Z</dcterms:created>
  <dcterms:modified xsi:type="dcterms:W3CDTF">2017-03-04T18:22:21Z</dcterms:modified>
</cp:coreProperties>
</file>